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305" r:id="rId5"/>
    <p:sldId id="306" r:id="rId6"/>
    <p:sldId id="30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309" r:id="rId21"/>
    <p:sldId id="272" r:id="rId22"/>
    <p:sldId id="273" r:id="rId23"/>
    <p:sldId id="308" r:id="rId24"/>
    <p:sldId id="275" r:id="rId25"/>
    <p:sldId id="276" r:id="rId26"/>
    <p:sldId id="277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3" r:id="rId42"/>
    <p:sldId id="283" r:id="rId43"/>
    <p:sldId id="301" r:id="rId44"/>
    <p:sldId id="302" r:id="rId45"/>
    <p:sldId id="304" r:id="rId46"/>
    <p:sldId id="285" r:id="rId47"/>
  </p:sldIdLst>
  <p:sldSz cx="10077450" cy="75628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2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16F83B5-6668-433E-8F84-7019E6278B85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95378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E55C5572-E1BB-41CF-B18E-4ACE03FD2E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2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BC5799-5DE1-46D8-8F1B-378B4B04B21E}" type="slidenum">
              <a:t>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3D7CAE-3BCA-4335-8E21-3D2917FB1470}" type="slidenum">
              <a:t>13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01F409-3BE9-4498-AD55-32300E273564}" type="slidenum">
              <a:t>14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4AAA8EC-03B6-4A88-9184-1399ABF14B37}" type="slidenum">
              <a:t>16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D8BC6EC-C177-4BBF-AE2A-B131BC6B96D9}" type="slidenum">
              <a:t>17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1ACD8FE-B140-4137-B4E6-454436E4E6B9}" type="slidenum">
              <a:t>18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7CDFF2F-5F38-4173-A760-59B0C42A6B04}" type="slidenum">
              <a:t>19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7A41964-502B-402D-91C7-4371378BA40D}" type="slidenum">
              <a:t>21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1AF0B35-18CE-422F-B601-4E22E42952FD}" type="slidenum">
              <a:t>22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66C1185-E78B-4524-815B-93C09DA22733}" type="slidenum">
              <a:t>24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157696-DD07-4090-BD18-E43EEEE7DFDC}" type="slidenum">
              <a:t>25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59B7FCE-CBF7-4307-957A-62E28CCD20E6}" type="slidenum">
              <a:t>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628BBA-C4E8-4029-857F-78329F85C351}" type="slidenum">
              <a:t>26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2BA639-D14F-4127-87FC-7BFB3FD07D07}" type="slidenum">
              <a:t>27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F2D948-1E7C-40EC-AD8E-FE22F69954CA}" type="slidenum">
              <a:t>28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997CCF0-A79E-4BFB-8AD5-E7B06B8FFF6D}" type="slidenum">
              <a:t>29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907F02B-80E9-46DB-8BBC-4F5E6F16FC02}" type="slidenum">
              <a:t>30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3190E9-3384-4D6A-B4C9-5E41D7A42BA7}" type="slidenum">
              <a:t>31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73B13B8-CA3B-4E96-B220-AE4E81956FAF}" type="slidenum">
              <a:t>32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3AB46B-C1BB-40B2-924A-7707B1D6A196}" type="slidenum">
              <a:t>33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B5036F5-B735-4F8A-9224-D4FB49D6BFFE}" type="slidenum">
              <a:t>34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6C2C716-C72A-486A-AEE6-33695B167B2B}" type="slidenum">
              <a:t>35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6E9C92-1F1A-40D2-8B37-C5D71C5DC0D5}" type="slidenum">
              <a:t>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BC566CC-B2D6-4D13-974F-FD94C4A6D003}" type="slidenum">
              <a:t>36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00EE4A4-ADEE-48FC-9E5D-B66D788F9667}" type="slidenum">
              <a:t>37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A20CC5-1BBE-4354-A361-582457E16A0F}" type="slidenum">
              <a:t>38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4282C44-CB03-4540-868F-BCED6353E8F4}" type="slidenum">
              <a:t>39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3FE2DB-75D7-4256-93CE-552AF883347B}" type="slidenum">
              <a:t>40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592B5A-83FE-4CA2-BFB8-20947DDB2A33}" type="slidenum">
              <a:t>41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2CA67C-B3CE-4EED-8B3B-114B276B4463}" type="slidenum">
              <a:t>43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E483A52-B66B-491D-A090-9C2D91BA61A0}" type="slidenum">
              <a:t>44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76D503B-A237-44E8-A47A-FF5BBBAF70E1}" type="slidenum">
              <a:t>7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FE615D-7689-4A7C-9BCC-A94E09559782}" type="slidenum">
              <a:t>8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8045497-6013-4A19-AFE4-B9CA71DB6557}" type="slidenum">
              <a:t>9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AF8E5F7-F177-49DF-B202-90E2E9313E81}" type="slidenum">
              <a:t>10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522C65-F0E8-46A4-A903-FB6582D0FC67}" type="slidenum">
              <a:t>11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91E2893-DE75-4035-A3CC-BE24635CF04F}" type="slidenum">
              <a:t>12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3188" y="763588"/>
            <a:ext cx="5026025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475" y="1238250"/>
            <a:ext cx="7558088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475" y="3971925"/>
            <a:ext cx="7558088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1F3F3E-D7F3-4F82-8CE1-3B3436894A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9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F783D9-A3D9-4C21-BFB4-97B75D6CCC0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0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531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D27A9D-F8E5-4CBF-B62F-7C5589C038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4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87EF08-DDA6-437A-9439-C29F3317DDC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0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88" y="1885950"/>
            <a:ext cx="8691562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388" y="5060950"/>
            <a:ext cx="8691562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32B4409-0338-4284-8FB2-A8DD889EF2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6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457700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70063"/>
            <a:ext cx="4459287" cy="4384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5FA139-7F0A-4006-AE11-F04B25BB48E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1562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1854200"/>
            <a:ext cx="426402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738" y="2762250"/>
            <a:ext cx="4264025" cy="40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854200"/>
            <a:ext cx="42830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2762250"/>
            <a:ext cx="4283075" cy="40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B3920C2-177A-4037-A8DB-742874E484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8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78069E-E646-44B5-B823-ADB280F038E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8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3B4A6C-71B9-421D-BDB8-7B4A785526C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736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EB85F79-91A8-4D1C-9F00-D61804FEEF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9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504825"/>
            <a:ext cx="3251200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4663" y="1089025"/>
            <a:ext cx="5100637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E384D7-679E-4369-9534-B0E9FC2EFF0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2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4840" y="6888960"/>
            <a:ext cx="234756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173F6F8-A1C1-4D6D-ADF1-20C5499C171E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en-US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</p:titleStyle>
    <p:bodyStyle>
      <a:lvl1pPr marL="0" marR="0" indent="0" rtl="0" hangingPunct="0">
        <a:spcBef>
          <a:spcPts val="1414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system.nasa.gov/news/307/galileos-observations-of-the-moon-jupiter-venus-and-the-su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484200"/>
            <a:ext cx="10076400" cy="6704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Using Solar Observations as a Guide, How Have the Data and the Analysis Changed in ~600 Years?</a:t>
            </a:r>
          </a:p>
        </p:txBody>
      </p:sp>
      <p:sp>
        <p:nvSpPr>
          <p:cNvPr id="4" name="Subtitle 3"/>
          <p:cNvSpPr txBox="1">
            <a:spLocks noGrp="1"/>
          </p:cNvSpPr>
          <p:nvPr>
            <p:ph type="subTitle" idx="4294967295"/>
          </p:nvPr>
        </p:nvSpPr>
        <p:spPr>
          <a:xfrm>
            <a:off x="503640" y="2840613"/>
            <a:ext cx="9068760" cy="4662815"/>
          </a:xfrm>
        </p:spPr>
        <p:txBody>
          <a:bodyPr anchor="ctr">
            <a:spAutoFit/>
          </a:bodyPr>
          <a:lstStyle/>
          <a:p>
            <a:pPr lvl="0" algn="ctr"/>
            <a:endParaRPr lang="en-US" dirty="0"/>
          </a:p>
          <a:p>
            <a:pPr lvl="0" algn="ctr"/>
            <a:endParaRPr lang="en-US" dirty="0"/>
          </a:p>
          <a:p>
            <a:pPr lvl="0" algn="ctr"/>
            <a:endParaRPr lang="en-US" dirty="0"/>
          </a:p>
          <a:p>
            <a:pPr lvl="0" algn="ctr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for Women in Data Science - Virtu</a:t>
            </a:r>
          </a:p>
          <a:p>
            <a:pPr lvl="0" algn="ctr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Tuesday March 8, 2022 – 11:00 a.m. CT</a:t>
            </a:r>
          </a:p>
          <a:p>
            <a:pPr lvl="0" algn="ctr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Mitzi Adams, MSc</a:t>
            </a:r>
          </a:p>
          <a:p>
            <a:pPr lvl="0" algn="ctr"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NASA/Marshall Space Flight Center</a:t>
            </a:r>
          </a:p>
          <a:p>
            <a:pPr lvl="0" algn="ctr"/>
            <a:r>
              <a:rPr lang="en-US" sz="2400" dirty="0">
                <a:solidFill>
                  <a:srgbClr val="FFFF00"/>
                </a:solidFill>
              </a:rPr>
              <a:t>Background Image: Joe Matus, NASA/MSFC, August 21, 2017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4800" y="7187759"/>
            <a:ext cx="3333959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Image Credit: Harvard College Observatory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840" y="81720"/>
            <a:ext cx="9792720" cy="709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Annie Cannon and Spectral Classifications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63639" y="1073160"/>
            <a:ext cx="8349480" cy="5946120"/>
            <a:chOff x="863639" y="1073160"/>
            <a:chExt cx="8349480" cy="59461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19080" y="1073160"/>
              <a:ext cx="8238599" cy="5486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863639" y="6672960"/>
              <a:ext cx="8349480" cy="3463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rPr>
                <a:t>Annie Cannon (image from 1895) classified spectra of more than 425,000 stars 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7899" y="265320"/>
            <a:ext cx="4241652" cy="680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Harvard Computers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59" y="1579680"/>
            <a:ext cx="10016491" cy="5400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Williamina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Fleming		Office Manager and classifier of stellar spectra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Antonia Maury			Improved classification system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Annie Jump Cannon		Classified spectra of southern stars and redesigned system,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				developed Harvard Classification System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Cecilia Payne-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Gaposhkin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		Determined the relationship between stellar classes and 				stellar temperature and determined that the Sun is mostly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				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hydrogen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Henrietta Swan Leavitt		Intuited that all stars in Small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Magellanic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Cloud are 					approximately at the same distance from Earth, leading to 				her discovery of direct relationship between period and 				luminosity of Cepheid variables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Anna Winlock			Made the most complete catalog of stars near north and 				south Poles</a:t>
            </a:r>
            <a:r>
              <a:rPr lang="en-US" dirty="0"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(of her time), and calculated orbits and compiled 				data on asteroids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>
                <a:solidFill>
                  <a:srgbClr val="FFFF00"/>
                </a:solidFill>
                <a:latin typeface="Liberation Serif" pitchFamily="18"/>
              </a:rPr>
              <a:t>The Sun vs. a Couple of Stars</a:t>
            </a:r>
            <a:br>
              <a:rPr lang="en-US">
                <a:solidFill>
                  <a:srgbClr val="FFFF00"/>
                </a:solidFill>
                <a:latin typeface="Liberation Serif" pitchFamily="18"/>
              </a:rPr>
            </a:br>
            <a:endParaRPr lang="en-US">
              <a:solidFill>
                <a:srgbClr val="FFFF00"/>
              </a:solidFill>
              <a:latin typeface="Liberation Serif" pitchFamily="18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930645" y="1769400"/>
            <a:ext cx="2216160" cy="4385520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srgbClr val="FFFF00"/>
                </a:solidFill>
              </a:rPr>
              <a:t>What is a Star?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Energy Production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Differences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H-R Diagram</a:t>
            </a:r>
          </a:p>
          <a:p>
            <a:pPr lvl="0"/>
            <a:br>
              <a:rPr lang="en-US" sz="2000" dirty="0">
                <a:solidFill>
                  <a:srgbClr val="FFFF00"/>
                </a:solidFill>
              </a:rPr>
            </a:br>
            <a:r>
              <a:rPr lang="en-US" sz="2000" dirty="0">
                <a:solidFill>
                  <a:srgbClr val="FFFF00"/>
                </a:solidFill>
              </a:rPr>
              <a:t>What is the Sun like?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Structure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Surface Features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Magnetic Fields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The Solar Cycle</a:t>
            </a:r>
          </a:p>
          <a:p>
            <a:pPr lvl="0"/>
            <a:r>
              <a:rPr lang="en-US" sz="2000" dirty="0">
                <a:solidFill>
                  <a:srgbClr val="FFFF00"/>
                </a:solidFill>
              </a:rPr>
              <a:t>- Solar Eruptions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345" y="301320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4345" y="3150165"/>
            <a:ext cx="9068760" cy="126252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What is a Star?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7720" y="113760"/>
            <a:ext cx="8582400" cy="709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What is a Star?  -- Energy Production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3667" y="920159"/>
            <a:ext cx="7053383" cy="73977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 star is an astrophysical body that produces its own light by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thermonuclear reactions in its core.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4160" y="2201039"/>
            <a:ext cx="4168080" cy="3338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55160" y="6204960"/>
            <a:ext cx="4303207" cy="3857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Basically, Hydrogen converts to Helium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40" y="3133080"/>
            <a:ext cx="2545482" cy="153589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1. Two protons collide,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form deuterium,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a positron, and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a neutrino.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480" y="6962040"/>
            <a:ext cx="9855368" cy="3857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(High-mass stars, greater than about 2 solar masses use a different procedure, the CNO cycle.)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47080" y="3261240"/>
            <a:ext cx="2891520" cy="1218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2. A proton collides with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the deuterium, forming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helium-3 and a gamma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   ray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7640" y="1711080"/>
            <a:ext cx="4857140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For solar-type stars, this is the proton-proton chain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2520" y="5608080"/>
            <a:ext cx="4311720" cy="654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3. Two He-3s collide to form He-4 plus two protons.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300972" y="165100"/>
            <a:ext cx="559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What is a Star? -- Differences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5301" t="10398" r="5822" b="-1420"/>
          <a:stretch/>
        </p:blipFill>
        <p:spPr>
          <a:xfrm>
            <a:off x="6400800" y="1554480"/>
            <a:ext cx="914400" cy="10058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84" y="4534477"/>
            <a:ext cx="2622550" cy="26225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34" y="4257689"/>
            <a:ext cx="2897993" cy="31178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64" y="795729"/>
            <a:ext cx="3898900" cy="25878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-412402" y="5015757"/>
            <a:ext cx="1710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Brightness</a:t>
            </a:r>
          </a:p>
        </p:txBody>
      </p:sp>
      <p:sp>
        <p:nvSpPr>
          <p:cNvPr id="22" name="Up Arrow 21"/>
          <p:cNvSpPr/>
          <p:nvPr/>
        </p:nvSpPr>
        <p:spPr>
          <a:xfrm>
            <a:off x="333686" y="1130300"/>
            <a:ext cx="258133" cy="31051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828798" y="6874825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Color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91183" y="1188773"/>
            <a:ext cx="2685351" cy="147732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Our Sun: A yellow star,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~8 lm away, 6000 K,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~700,000 km (432,000 mi,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x 10</a:t>
            </a:r>
            <a:r>
              <a:rPr lang="en-US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30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kg, 4.5 billion 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years old, ~5 billion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yr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left </a:t>
            </a:r>
          </a:p>
        </p:txBody>
      </p:sp>
      <p:sp>
        <p:nvSpPr>
          <p:cNvPr id="25" name="Bent Arrow 24"/>
          <p:cNvSpPr/>
          <p:nvPr/>
        </p:nvSpPr>
        <p:spPr>
          <a:xfrm rot="2700000">
            <a:off x="2911082" y="2066301"/>
            <a:ext cx="4513943" cy="141350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Aging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4264" y="3207663"/>
            <a:ext cx="3928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Rigel: A blue-white star, about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860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away, 12,000 K, 80 R</a:t>
            </a:r>
            <a:r>
              <a:rPr lang="en-US" sz="2400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</a:t>
            </a:r>
          </a:p>
          <a:p>
            <a:r>
              <a:rPr lang="en-US" sz="2400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23 M</a:t>
            </a:r>
            <a:r>
              <a:rPr lang="en-US" sz="2400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O,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8 million years old</a:t>
            </a:r>
            <a:endParaRPr lang="en-US" sz="2400" baseline="-25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8571" y="4738425"/>
            <a:ext cx="38331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Betelgeuse: A red-giant star, 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About 650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ly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away, 3500 K, </a:t>
            </a:r>
          </a:p>
          <a:p>
            <a:pPr lvl="0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862 </a:t>
            </a:r>
            <a:r>
              <a:rPr lang="en-US" sz="2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R</a:t>
            </a:r>
            <a:r>
              <a:rPr lang="en-US" sz="2400" baseline="-250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O, 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</a:t>
            </a:r>
            <a:r>
              <a:rPr lang="en-US" sz="2400" baseline="-250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 </a:t>
            </a:r>
            <a:r>
              <a:rPr lang="en-US" sz="2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M</a:t>
            </a:r>
            <a:r>
              <a:rPr lang="en-US" sz="2400" baseline="-250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O,</a:t>
            </a:r>
            <a:r>
              <a:rPr lang="en-US" sz="2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 8.5 million </a:t>
            </a:r>
          </a:p>
          <a:p>
            <a:pPr lvl="0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years</a:t>
            </a:r>
            <a:r>
              <a:rPr lang="en-US" sz="2400" dirty="0">
                <a:solidFill>
                  <a:srgbClr val="FFC000">
                    <a:lumMod val="60000"/>
                    <a:lumOff val="40000"/>
                  </a:srgbClr>
                </a:solidFill>
              </a:rPr>
              <a:t> old, ~100,000 years left</a:t>
            </a:r>
            <a:endParaRPr lang="en-US" sz="2400" baseline="-25000" dirty="0">
              <a:solidFill>
                <a:srgbClr val="FFC000">
                  <a:lumMod val="60000"/>
                  <a:lumOff val="40000"/>
                </a:srgbClr>
              </a:solidFill>
            </a:endParaRPr>
          </a:p>
          <a:p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1088571" y="6634343"/>
            <a:ext cx="2627086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-22680"/>
            <a:ext cx="9068760" cy="1262520"/>
          </a:xfrm>
        </p:spPr>
        <p:txBody>
          <a:bodyPr/>
          <a:lstStyle/>
          <a:p>
            <a:pPr lvl="0"/>
            <a:r>
              <a:rPr lang="en-US">
                <a:solidFill>
                  <a:srgbClr val="FFFF00"/>
                </a:solidFill>
              </a:rPr>
              <a:t>Hertzsprung-Russell Diagram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8199" y="1112400"/>
            <a:ext cx="5877720" cy="6219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74920" y="1873080"/>
            <a:ext cx="2808360" cy="4699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α-Cen-A is G2,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α-Cen-B is K1,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Proxima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 (α-Cen-C) is M6,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4.2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ly</a:t>
            </a: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Sun is G2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8.5 light minutes away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Betelgeuse is M2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643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ly</a:t>
            </a: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Rigel is B8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860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Liberation Sans" pitchFamily="34"/>
                <a:cs typeface="Liberation Sans" pitchFamily="34"/>
              </a:rPr>
              <a:t>ly</a:t>
            </a:r>
            <a:endParaRPr lang="en-US" sz="20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Liberation Sans" pitchFamily="34"/>
              <a:cs typeface="Liberation Sans" pitchFamily="3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2505" y="3426645"/>
            <a:ext cx="5392440" cy="709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What is the Sun like?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0560" y="243360"/>
            <a:ext cx="6695280" cy="619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ctr" rtl="0" hangingPunct="1">
              <a:buNone/>
              <a:tabLst/>
            </a:pPr>
            <a:r>
              <a:rPr lang="en-US" sz="4400" b="1" dirty="0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Anatomy of the Sun</a:t>
            </a:r>
            <a:endParaRPr lang="en-US" sz="4400" b="1" i="0" u="none" strike="noStrike" kern="1200" cap="none" dirty="0">
              <a:ln>
                <a:noFill/>
              </a:ln>
              <a:solidFill>
                <a:srgbClr val="FFFF00"/>
              </a:solidFill>
              <a:effectLst>
                <a:outerShdw dist="17961" dir="2700000">
                  <a:scrgbClr r="0" g="0" b="0"/>
                </a:outerShdw>
              </a:effectLst>
              <a:highlight>
                <a:scrgbClr r="0" g="0" b="0">
                  <a:alpha val="0"/>
                </a:scrgbClr>
              </a:highlight>
              <a:latin typeface="Liberation Serif" pitchFamily="18"/>
              <a:ea typeface="Bitstream Vera Sans" pitchFamily="2"/>
              <a:cs typeface="Lohit Devanagari" pitchFamily="2"/>
            </a:endParaRPr>
          </a:p>
        </p:txBody>
      </p:sp>
      <p:pic>
        <p:nvPicPr>
          <p:cNvPr id="4" name="Sun_Animation_Feb26A">
            <a:hlinkClick r:id="" action="ppaction://media"/>
            <a:extLst>
              <a:ext uri="{FF2B5EF4-FFF2-40B4-BE49-F238E27FC236}">
                <a16:creationId xmlns:a16="http://schemas.microsoft.com/office/drawing/2014/main" id="{4F1E624A-A756-4738-A62E-5F6F225E5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6150"/>
            <a:ext cx="10077450" cy="5668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49320"/>
            <a:ext cx="9068760" cy="1262520"/>
          </a:xfrm>
        </p:spPr>
        <p:txBody>
          <a:bodyPr/>
          <a:lstStyle/>
          <a:p>
            <a:pPr lvl="0" hangingPunct="1"/>
            <a:r>
              <a:rPr lang="en-US" b="1"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</a:rPr>
              <a:t>The Sun: Surface Features - Sunspots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6519" y="5213160"/>
            <a:ext cx="3427920" cy="1981800"/>
            <a:chOff x="686519" y="5213160"/>
            <a:chExt cx="3427920" cy="19818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62872" t="40194" r="26121" b="54345"/>
            <a:stretch>
              <a:fillRect/>
            </a:stretch>
          </p:blipFill>
          <p:spPr>
            <a:xfrm>
              <a:off x="686519" y="5213160"/>
              <a:ext cx="3427920" cy="198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581279" y="5975640"/>
              <a:ext cx="293400" cy="2523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686160" y="1397519"/>
            <a:ext cx="3428279" cy="3506761"/>
            <a:chOff x="686160" y="1397519"/>
            <a:chExt cx="3428279" cy="3506761"/>
          </a:xfrm>
        </p:grpSpPr>
        <p:grpSp>
          <p:nvGrpSpPr>
            <p:cNvPr id="7" name="Group 6"/>
            <p:cNvGrpSpPr/>
            <p:nvPr/>
          </p:nvGrpSpPr>
          <p:grpSpPr>
            <a:xfrm>
              <a:off x="686160" y="1397519"/>
              <a:ext cx="3428279" cy="3506761"/>
              <a:chOff x="686160" y="1397519"/>
              <a:chExt cx="3428279" cy="3506761"/>
            </a:xfrm>
          </p:grpSpPr>
          <p:pic>
            <p:nvPicPr>
              <p:cNvPr id="8" name="Picture 3"/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 l="11350" t="11350" r="11350" b="11350"/>
              <a:stretch>
                <a:fillRect/>
              </a:stretch>
            </p:blipFill>
            <p:spPr>
              <a:xfrm>
                <a:off x="686519" y="1397519"/>
                <a:ext cx="3427920" cy="34300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895120" y="2693880"/>
                <a:ext cx="533520" cy="2286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6800" rIns="90000" bIns="468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endParaRPr>
              </a:p>
            </p:txBody>
          </p:sp>
          <p:sp>
            <p:nvSpPr>
              <p:cNvPr id="10" name="Straight Connector 10"/>
              <p:cNvSpPr/>
              <p:nvPr/>
            </p:nvSpPr>
            <p:spPr>
              <a:xfrm flipH="1">
                <a:off x="686160" y="2693520"/>
                <a:ext cx="2208960" cy="221040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endParaRPr>
              </a:p>
            </p:txBody>
          </p:sp>
          <p:sp>
            <p:nvSpPr>
              <p:cNvPr id="11" name="Straight Connector 14"/>
              <p:cNvSpPr/>
              <p:nvPr/>
            </p:nvSpPr>
            <p:spPr>
              <a:xfrm flipH="1">
                <a:off x="1752479" y="2922479"/>
                <a:ext cx="1142641" cy="198180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endParaRPr>
              </a:p>
            </p:txBody>
          </p:sp>
          <p:sp>
            <p:nvSpPr>
              <p:cNvPr id="12" name="Straight Connector 16"/>
              <p:cNvSpPr/>
              <p:nvPr/>
            </p:nvSpPr>
            <p:spPr>
              <a:xfrm>
                <a:off x="3428280" y="2922479"/>
                <a:ext cx="304920" cy="198180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endParaRPr>
              </a:p>
            </p:txBody>
          </p:sp>
          <p:sp>
            <p:nvSpPr>
              <p:cNvPr id="13" name="Straight Connector 12"/>
              <p:cNvSpPr/>
              <p:nvPr/>
            </p:nvSpPr>
            <p:spPr>
              <a:xfrm>
                <a:off x="3428280" y="2693520"/>
                <a:ext cx="685440" cy="221040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t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1800" b="0" i="0" u="none" strike="noStrike" kern="1200" cap="none">
                  <a:ln>
                    <a:noFill/>
                  </a:ln>
                  <a:latin typeface="Liberation Sans" pitchFamily="18"/>
                  <a:ea typeface="Bitstream Vera Sans" pitchFamily="2"/>
                  <a:cs typeface="Lohit Devanagari" pitchFamily="2"/>
                </a:endParaRPr>
              </a:p>
            </p:txBody>
          </p:sp>
        </p:grpSp>
        <p:sp>
          <p:nvSpPr>
            <p:cNvPr id="14" name="Straight Connector 18"/>
            <p:cNvSpPr/>
            <p:nvPr/>
          </p:nvSpPr>
          <p:spPr>
            <a:xfrm flipH="1">
              <a:off x="726479" y="4294440"/>
              <a:ext cx="533160" cy="53316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endParaRPr>
            </a:p>
          </p:txBody>
        </p:sp>
        <p:sp>
          <p:nvSpPr>
            <p:cNvPr id="15" name="Straight Connector 21"/>
            <p:cNvSpPr/>
            <p:nvPr/>
          </p:nvSpPr>
          <p:spPr>
            <a:xfrm flipH="1">
              <a:off x="1864800" y="4603679"/>
              <a:ext cx="76319" cy="15228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endParaRPr>
            </a:p>
          </p:txBody>
        </p:sp>
        <p:sp>
          <p:nvSpPr>
            <p:cNvPr id="16" name="Straight Connector 27"/>
            <p:cNvSpPr/>
            <p:nvPr/>
          </p:nvSpPr>
          <p:spPr>
            <a:xfrm>
              <a:off x="3620880" y="4218120"/>
              <a:ext cx="76320" cy="60948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endParaRPr>
            </a:p>
          </p:txBody>
        </p:sp>
        <p:sp>
          <p:nvSpPr>
            <p:cNvPr id="17" name="Straight Connector 25"/>
            <p:cNvSpPr/>
            <p:nvPr/>
          </p:nvSpPr>
          <p:spPr>
            <a:xfrm>
              <a:off x="3808800" y="3876840"/>
              <a:ext cx="304920" cy="914760"/>
            </a:xfrm>
            <a:prstGeom prst="line">
              <a:avLst/>
            </a:prstGeom>
            <a:noFill/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endParaRPr>
            </a:p>
          </p:txBody>
        </p:sp>
      </p:grpSp>
      <p:sp>
        <p:nvSpPr>
          <p:cNvPr id="18" name="TextBox 5"/>
          <p:cNvSpPr/>
          <p:nvPr/>
        </p:nvSpPr>
        <p:spPr>
          <a:xfrm>
            <a:off x="5107320" y="1229040"/>
            <a:ext cx="4353120" cy="405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Sunspots are regions that are cooler than their surroundings, produced by strong magnetic fields.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cap="none">
              <a:ln>
                <a:noFill/>
              </a:ln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Liberation Serif" pitchFamily="18"/>
              <a:ea typeface="Bitstream Vera Sans" pitchFamily="2"/>
              <a:cs typeface="Lohit Devanagar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Sunspots have an Umbra surrounded by the lighter Penumbra.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cap="none">
              <a:ln>
                <a:noFill/>
              </a:ln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Liberation Serif" pitchFamily="18"/>
              <a:ea typeface="Bitstream Vera Sans" pitchFamily="2"/>
              <a:cs typeface="Lohit Devanagar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Sunspots usually appear in groups, with lifetimes of days or weeks.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cap="none">
              <a:ln>
                <a:noFill/>
              </a:ln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Liberation Serif" pitchFamily="18"/>
              <a:ea typeface="Bitstream Vera Sans" pitchFamily="2"/>
              <a:cs typeface="Lohit Devanagar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The earliest sunspot observations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(c. 1609) indicated that the Sun rotates once in about 27 days.</a:t>
            </a: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34042" b="26067"/>
          <a:stretch>
            <a:fillRect/>
          </a:stretch>
        </p:blipFill>
        <p:spPr>
          <a:xfrm>
            <a:off x="5189040" y="5365440"/>
            <a:ext cx="4189679" cy="182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0160" y="428760"/>
            <a:ext cx="1402920" cy="541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600" y="2214360"/>
            <a:ext cx="4192664" cy="43087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A bit of history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The Sun vs. a couple of stars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 - What is a Star?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 - What is the Sun like?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Eclipses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Solar Eruptions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Jets in Coronal Holes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92720" y="1636200"/>
            <a:ext cx="4577760" cy="5305679"/>
            <a:chOff x="5292720" y="1636200"/>
            <a:chExt cx="4577760" cy="5305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92720" y="1636200"/>
              <a:ext cx="4569840" cy="42901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355360" y="6458399"/>
              <a:ext cx="4515120" cy="4834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erif" pitchFamily="18"/>
                  <a:ea typeface="Bitstream Vera Sans" pitchFamily="2"/>
                  <a:cs typeface="Lohit Devanagari" pitchFamily="2"/>
                </a:rPr>
                <a:t>Image Credit: Mitzi Adams, NASA/MSFC, August 21, 2017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cap="none">
                  <a:ln>
                    <a:noFill/>
                  </a:ln>
                  <a:latin typeface="Liberation Serif" pitchFamily="18"/>
                  <a:ea typeface="Bitstream Vera Sans" pitchFamily="2"/>
                  <a:cs typeface="Lohit Devanagari" pitchFamily="2"/>
                </a:rPr>
                <a:t>from Clarksville, Tennessee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4560" y="6038640"/>
            <a:ext cx="4697931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First Contact, August 21, 2017 Solar Eclipse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in Hydrogen-alpha</a:t>
            </a: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1C1D-687B-470E-82EB-598AD72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Sun’s Magnetic Fields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CB38D5-082E-4129-9EB1-908234FE1A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" y="2042557"/>
            <a:ext cx="4926528" cy="4926528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3B3DF6B-B704-4A62-BB40-5D74CD3E1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20" y="2041513"/>
            <a:ext cx="4928616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3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445" y="53280"/>
            <a:ext cx="8800560" cy="123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ctr" rtl="0" hangingPunct="1">
              <a:buNone/>
              <a:tabLst/>
            </a:pPr>
            <a:r>
              <a:rPr lang="en-US" sz="4400" b="1" i="0" u="none" strike="noStrike" kern="1200" cap="none" dirty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The Sun: Sunspot - Magnetic Fields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8680" y="2165760"/>
            <a:ext cx="4920480" cy="49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157968" y="2165760"/>
            <a:ext cx="3620904" cy="97554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(a) </a:t>
            </a:r>
            <a:r>
              <a:rPr lang="en-US" sz="20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Yohkoh</a:t>
            </a: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Soft X-ray Telescope,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Corona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4 Jan, 1994 7:35 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5899" y="3485520"/>
            <a:ext cx="3985042" cy="97554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(b) Line-of-Sight magnetic field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from Kitt Peak National Observatory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at 16:31 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7821" y="5540400"/>
            <a:ext cx="3521198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(c), (d) Extrapolated Magnetic Field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68760" cy="1262520"/>
          </a:xfrm>
        </p:spPr>
        <p:txBody>
          <a:bodyPr/>
          <a:lstStyle/>
          <a:p>
            <a:pPr lvl="0"/>
            <a:r>
              <a:rPr lang="en-US">
                <a:solidFill>
                  <a:srgbClr val="FFFF00"/>
                </a:solidFill>
                <a:latin typeface="Liberation Serif" pitchFamily="18"/>
              </a:rPr>
              <a:t>The Sun: Sunspot Cycle Discovery</a:t>
            </a:r>
          </a:p>
        </p:txBody>
      </p:sp>
      <p:sp>
        <p:nvSpPr>
          <p:cNvPr id="3" name="TextBox 4"/>
          <p:cNvSpPr/>
          <p:nvPr/>
        </p:nvSpPr>
        <p:spPr>
          <a:xfrm>
            <a:off x="1381679" y="1478879"/>
            <a:ext cx="7313040" cy="1923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Sunspots observed &gt; 230 years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1844 Heinrich Schwabe, amateur astronomer, Dessau, Germany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1" i="0" u="none" strike="noStrike" kern="1200" cap="none">
              <a:ln>
                <a:noFill/>
              </a:ln>
              <a:solidFill>
                <a:srgbClr val="FFFFFF"/>
              </a:solidFill>
              <a:effectLst>
                <a:outerShdw dist="17961" dir="2700000">
                  <a:scrgbClr r="0" g="0" b="0"/>
                </a:outerShdw>
              </a:effectLst>
              <a:latin typeface="Liberation Serif" pitchFamily="18"/>
              <a:ea typeface="Bitstream Vera Sans" pitchFamily="2"/>
              <a:cs typeface="Lohit Devanagar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Cycle: increase and decrease over ~10-years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  - number of sunspot groups and the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- number of days without sunspots</a:t>
            </a: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3440" y="4345560"/>
            <a:ext cx="3823199" cy="21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34480" y="4345560"/>
            <a:ext cx="3778920" cy="210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0"/>
          <p:cNvSpPr/>
          <p:nvPr/>
        </p:nvSpPr>
        <p:spPr>
          <a:xfrm>
            <a:off x="3198600" y="3632040"/>
            <a:ext cx="3679920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cap="none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Schwabe’s data for 1826 to 1843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8EC4BC66-E0D5-4B04-87D7-461ACEEE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4" y="759297"/>
            <a:ext cx="9002522" cy="5063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80BA53-C658-40F5-8AAC-8C0BFAC11DD7}"/>
              </a:ext>
            </a:extLst>
          </p:cNvPr>
          <p:cNvSpPr txBox="1"/>
          <p:nvPr/>
        </p:nvSpPr>
        <p:spPr>
          <a:xfrm>
            <a:off x="3750039" y="169295"/>
            <a:ext cx="2577372" cy="601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6" dirty="0">
                <a:solidFill>
                  <a:schemeClr val="bg1"/>
                </a:solidFill>
              </a:rPr>
              <a:t>Sunspot Cycle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51496-D3DA-4076-B2F2-1DCBDB650FCA}"/>
              </a:ext>
            </a:extLst>
          </p:cNvPr>
          <p:cNvSpPr txBox="1"/>
          <p:nvPr/>
        </p:nvSpPr>
        <p:spPr>
          <a:xfrm>
            <a:off x="2899147" y="7183660"/>
            <a:ext cx="434336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>
                <a:solidFill>
                  <a:schemeClr val="bg1"/>
                </a:solidFill>
              </a:rPr>
              <a:t>Image Used with Permission from Dr. David Hathaway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D62C756-CB23-49F8-B0E1-1CB21AD31688}"/>
              </a:ext>
            </a:extLst>
          </p:cNvPr>
          <p:cNvSpPr/>
          <p:nvPr/>
        </p:nvSpPr>
        <p:spPr>
          <a:xfrm>
            <a:off x="136566" y="5823216"/>
            <a:ext cx="9804318" cy="12740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342900" marR="0" lvl="0" indent="-3429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Rudolf Wolf 1849 -- “Relative” Sunspot Number  = 10 times number sunspot groups + total distinct spots</a:t>
            </a:r>
          </a:p>
          <a:p>
            <a:pPr marL="342900" marR="0" lvl="0" indent="-3429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Average cycle: ~11 years, -2, +3</a:t>
            </a:r>
          </a:p>
          <a:p>
            <a:pPr marL="342900" marR="0" lvl="0" indent="-3429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2000" b="1" i="0" u="none" strike="noStrike" kern="1200" cap="none" dirty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Liberation Serif" pitchFamily="18"/>
                <a:ea typeface="Bitstream Vera Sans" pitchFamily="2"/>
                <a:cs typeface="Lohit Devanagari" pitchFamily="2"/>
              </a:rPr>
              <a:t>Average amplitude: ~100, with  range from 50 to 200</a:t>
            </a:r>
          </a:p>
        </p:txBody>
      </p:sp>
    </p:spTree>
    <p:extLst>
      <p:ext uri="{BB962C8B-B14F-4D97-AF65-F5344CB8AC3E}">
        <p14:creationId xmlns:p14="http://schemas.microsoft.com/office/powerpoint/2010/main" val="3135339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4639" y="61200"/>
            <a:ext cx="7286760" cy="99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en-US" sz="4400" b="0" i="0" u="none" strike="noStrike" kern="1200" cap="none">
                <a:ln>
                  <a:noFill/>
                </a:ln>
                <a:solidFill>
                  <a:srgbClr val="FFFF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The Corona and the Solar 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9880" y="1103760"/>
            <a:ext cx="8757000" cy="6128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r="100000" b="100000"/>
          <a:stretch/>
        </p:blipFill>
        <p:spPr>
          <a:xfrm>
            <a:off x="4707669" y="2275560"/>
            <a:ext cx="4889457" cy="365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566" y="2409224"/>
            <a:ext cx="5978782" cy="39319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9086" y="155520"/>
            <a:ext cx="7379279" cy="123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The Corona August 21,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696" y="2089184"/>
            <a:ext cx="456930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07669" y="6760504"/>
            <a:ext cx="4889457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Image by Joe Matus, NASA/MSFC, taken from Hopkinsville, 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805" y="155520"/>
            <a:ext cx="8043840" cy="123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lvl="0" algn="ctr" rtl="0" hangingPunct="0"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Total Solar </a:t>
            </a:r>
            <a:r>
              <a:rPr lang="en-US" sz="4400" b="0" i="0" u="none" strike="noStrike" kern="1200" cap="none" dirty="0" err="1">
                <a:ln>
                  <a:noFill/>
                </a:ln>
                <a:solidFill>
                  <a:srgbClr val="FFFF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EclipseAugust</a:t>
            </a: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highlight>
                  <a:scrgbClr r="0" g="0" b="0">
                    <a:alpha val="0"/>
                  </a:scrgbClr>
                </a:highlight>
                <a:latin typeface="Liberation Serif" pitchFamily="18"/>
                <a:ea typeface="Bitstream Vera Sans" pitchFamily="2"/>
                <a:cs typeface="Lohit Devanagari" pitchFamily="2"/>
              </a:rPr>
              <a:t> 21, 2017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72045" y="1274400"/>
            <a:ext cx="5733360" cy="5733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76757" y="7174079"/>
            <a:ext cx="3923936" cy="29734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Image Courtesy of Joe Matus, ST 24, NASA/MSFC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10919" y="1117440"/>
            <a:ext cx="705924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4359" y="13320"/>
            <a:ext cx="9071640" cy="1262160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First Contact at Austin </a:t>
            </a:r>
            <a:r>
              <a:rPr lang="en-US" dirty="0" err="1">
                <a:solidFill>
                  <a:schemeClr val="bg1"/>
                </a:solidFill>
              </a:rPr>
              <a:t>Peay</a:t>
            </a:r>
            <a:r>
              <a:rPr lang="en-US" dirty="0">
                <a:solidFill>
                  <a:schemeClr val="bg1"/>
                </a:solidFill>
              </a:rPr>
              <a:t> State University (APSU)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6560" y="7103880"/>
            <a:ext cx="4196520" cy="385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latin typeface="Bitstream Vera Serif" pitchFamily="18"/>
                <a:ea typeface="Bitstream Vera Sans" pitchFamily="2"/>
                <a:cs typeface="Lohit Devanagari" pitchFamily="2"/>
              </a:rPr>
              <a:t>In the Light of Hydrogen-alpha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7760" y="6668640"/>
            <a:ext cx="2821680" cy="268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Image: Mitzi Adams, NASA/MSFC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593846"/>
            <a:ext cx="9071640" cy="677108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Totality at APSU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8240" y="1350000"/>
            <a:ext cx="926280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4359" y="301320"/>
            <a:ext cx="9071640" cy="1262160"/>
          </a:xfrm>
        </p:spPr>
        <p:txBody>
          <a:bodyPr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Totality at Hopkinsville, KY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0765" t="9492" r="12214" b="11050"/>
          <a:stretch>
            <a:fillRect/>
          </a:stretch>
        </p:blipFill>
        <p:spPr>
          <a:xfrm>
            <a:off x="45720" y="1911240"/>
            <a:ext cx="4983480" cy="421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3600" y="2344680"/>
            <a:ext cx="5029200" cy="3346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1151" y="6358680"/>
            <a:ext cx="3412258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Image from Dr. Jesse-Lee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Dimech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NASA NPP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6771" y="6358680"/>
            <a:ext cx="2322857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Image from Joe Matus,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NASA/MSFC/ST24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47000" y="7184520"/>
            <a:ext cx="31860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rPr>
              <a:t>Images Used with Permission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3149639"/>
            <a:ext cx="9068760" cy="126252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Galileo Observations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c. 1609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848" r="8848"/>
          <a:stretch/>
        </p:blipFill>
        <p:spPr>
          <a:xfrm>
            <a:off x="5348180" y="672757"/>
            <a:ext cx="442314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062" t="-155" r="8538" b="155"/>
          <a:stretch/>
        </p:blipFill>
        <p:spPr>
          <a:xfrm>
            <a:off x="329613" y="672757"/>
            <a:ext cx="440188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7592" y="53156"/>
            <a:ext cx="406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Next “Big” U.S. Eclipses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165" y="2823826"/>
            <a:ext cx="5163120" cy="19151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Solar Eruptions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Flares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Coronal Mass Ejections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1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Jets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2920" y="309600"/>
            <a:ext cx="9052200" cy="1297440"/>
          </a:xfrm>
        </p:spPr>
        <p:txBody>
          <a:bodyPr/>
          <a:lstStyle/>
          <a:p>
            <a:pPr lvl="0"/>
            <a:r>
              <a:rPr lang="en-US">
                <a:solidFill>
                  <a:schemeClr val="bg1"/>
                </a:solidFill>
              </a:rPr>
              <a:t>Solar Flares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36094"/>
          <a:stretch>
            <a:fillRect/>
          </a:stretch>
        </p:blipFill>
        <p:spPr>
          <a:xfrm>
            <a:off x="2514240" y="1637280"/>
            <a:ext cx="5031000" cy="583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305" y="136800"/>
            <a:ext cx="5776840" cy="743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Solar Flare Classification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79305" y="914039"/>
            <a:ext cx="5118840" cy="384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67080" y="4903920"/>
            <a:ext cx="2430720" cy="2432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759" y="5779440"/>
            <a:ext cx="2507523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Sept. 6, 17:59 UT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Hinode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X-Ray Telescope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(XRT) X9 flare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0373" y="5779800"/>
            <a:ext cx="2155824" cy="115270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Sept. 6, 18:46 UT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SDO/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Helioseismic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and Magnetic Imager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(HMI)</a:t>
            </a:r>
            <a:endParaRPr lang="en-US" sz="1800" b="0" i="0" u="none" strike="noStrike" kern="1200" cap="none" dirty="0">
              <a:ln>
                <a:noFill/>
              </a:ln>
              <a:solidFill>
                <a:schemeClr val="bg1"/>
              </a:solidFill>
              <a:latin typeface="Liberation Serif" pitchFamily="18"/>
              <a:ea typeface="Bitstream Vera Sans" pitchFamily="2"/>
              <a:cs typeface="Lohit Devanagari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78600" y="4903920"/>
            <a:ext cx="2430720" cy="243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305" y="64440"/>
            <a:ext cx="4668840" cy="1155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Solar Eruptions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erif" pitchFamily="18"/>
                <a:ea typeface="Bitstream Vera Sans" pitchFamily="2"/>
                <a:cs typeface="Lohit Devanagari" pitchFamily="2"/>
              </a:rPr>
              <a:t>Coronal Mass Ejections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8200" y="1714319"/>
            <a:ext cx="2742480" cy="2743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647" y="4443480"/>
            <a:ext cx="2610307" cy="68065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SDO plus SOHO C2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X2-flare and halo CME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17000" y="1713960"/>
            <a:ext cx="2742480" cy="274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37440" y="1713960"/>
            <a:ext cx="2742480" cy="27439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288440" y="5990400"/>
            <a:ext cx="6194942" cy="156532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Three distinct CMEs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1. To right in both images, from a filament eruption,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2. From North Pole,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3. From far side of Sun.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All three eruptions happened within hours of each other. </a:t>
            </a: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 </a:t>
            </a:r>
          </a:p>
        </p:txBody>
      </p:sp>
      <p:sp>
        <p:nvSpPr>
          <p:cNvPr id="8" name="Straight Connector 7"/>
          <p:cNvSpPr/>
          <p:nvPr/>
        </p:nvSpPr>
        <p:spPr>
          <a:xfrm flipV="1">
            <a:off x="3747960" y="4592520"/>
            <a:ext cx="1188360" cy="1737720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  <p:sp>
        <p:nvSpPr>
          <p:cNvPr id="9" name="Straight Connector 8"/>
          <p:cNvSpPr/>
          <p:nvPr/>
        </p:nvSpPr>
        <p:spPr>
          <a:xfrm flipV="1">
            <a:off x="3747960" y="4501080"/>
            <a:ext cx="4753440" cy="1829519"/>
          </a:xfrm>
          <a:prstGeom prst="line">
            <a:avLst/>
          </a:prstGeom>
          <a:noFill/>
          <a:ln w="0">
            <a:solidFill>
              <a:srgbClr val="FFFFFF"/>
            </a:solidFill>
            <a:prstDash val="solid"/>
            <a:tailEnd type="arrow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9120" y="6644160"/>
            <a:ext cx="1303920" cy="680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Image Credit: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SDO and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SOHO/LASCO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8384" y="3352868"/>
            <a:ext cx="5380682" cy="85711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Jets in Coronal Holes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0560" y="67480"/>
            <a:ext cx="2283200" cy="564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AAAAA+LiberationSerif" pitchFamily="18"/>
                <a:cs typeface="BAAAAA+LiberationSerif" pitchFamily="18"/>
              </a:rPr>
              <a:t>Coronal Jets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63885" y="1190320"/>
            <a:ext cx="6349680" cy="42289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62456" y="635560"/>
            <a:ext cx="1899408" cy="44475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What is a Jet?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485" y="5608679"/>
            <a:ext cx="9428480" cy="1783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1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JET /</a:t>
            </a: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noun – plural noun: jets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500" b="0" i="0" u="none" strike="noStrike" kern="1200" cap="none" dirty="0">
              <a:ln>
                <a:noFill/>
              </a:ln>
              <a:solidFill>
                <a:srgbClr val="FFFFFF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  <a:tabLst/>
            </a:pP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 rapid stream of liquid or gas forced out of a small </a:t>
            </a:r>
            <a:r>
              <a:rPr lang="en-US" sz="1500" b="0" i="0" u="none" strike="noStrike" kern="1200" cap="none" dirty="0" err="1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opening."a</a:t>
            </a: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high-pressure shower with pulsating jets", a nozzle or 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     narrow opening for sending out a jet of liquid or gas.  "Agnes turned up the gas jet"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500" b="0" i="0" u="none" strike="noStrike" kern="1200" cap="none" dirty="0">
              <a:ln>
                <a:noFill/>
              </a:ln>
              <a:solidFill>
                <a:srgbClr val="FFFFFF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2.    an aircraft powered by one or more jet </a:t>
            </a:r>
            <a:r>
              <a:rPr lang="en-US" sz="1500" b="0" i="0" u="none" strike="noStrike" kern="1200" cap="none" dirty="0" err="1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engines."a</a:t>
            </a:r>
            <a:r>
              <a:rPr lang="en-US" sz="1500" b="0" i="0" u="none" strike="noStrike" kern="1200" cap="none" dirty="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private jet“.  “Astronauts fly T-38 jets.”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21205" y="1840679"/>
            <a:ext cx="603504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64520" y="6805799"/>
            <a:ext cx="80766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rPr>
              <a:t>Image is from Windows to the Universe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Bitstream Vera Sans" pitchFamily="2"/>
                <a:cs typeface="Lohit Devanagari" pitchFamily="2"/>
              </a:rPr>
              <a:t>http://www.windows2universe.org/spaceweather/coronal_hole_mag_field.html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3730" y="61319"/>
            <a:ext cx="6369990" cy="16233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Coronal Holes in General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(in X rays)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120" y="1590600"/>
            <a:ext cx="5980320" cy="59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3553" r="10165"/>
          <a:stretch>
            <a:fillRect/>
          </a:stretch>
        </p:blipFill>
        <p:spPr>
          <a:xfrm>
            <a:off x="5861600" y="2743560"/>
            <a:ext cx="4187520" cy="4371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22050" y="28560"/>
            <a:ext cx="6233351" cy="162335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Corona Holes in General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(in EUV)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4959" y="3819840"/>
            <a:ext cx="810361" cy="12506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99440" y="112640"/>
            <a:ext cx="5376600" cy="2688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5022720" y="2922840"/>
            <a:ext cx="5037840" cy="4388039"/>
            <a:chOff x="5022720" y="2922840"/>
            <a:chExt cx="5037840" cy="43880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2668" r="2668" b="5065"/>
            <a:stretch>
              <a:fillRect/>
            </a:stretch>
          </p:blipFill>
          <p:spPr>
            <a:xfrm>
              <a:off x="5022720" y="2922840"/>
              <a:ext cx="5037840" cy="4352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882400" y="6085799"/>
              <a:ext cx="4022640" cy="12250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STEREO Stereoscopic Observations Constraining the Initiation of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Polar Coronal Jets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S. Patsourakos, E.Pariat, A. Vourlidas, S. K. Antiochos, J. P. Wuesler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The Astrophysical Journal Letters; June 10 2008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http://arxiv.org/abs/0804.4862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0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Bitstream Vera Sans" pitchFamily="2"/>
                <a:cs typeface="Lohit Devanagari" pitchFamily="2"/>
              </a:endParaRP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A Model for Solar Jets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Bitstream Vera Sans" pitchFamily="2"/>
                  <a:cs typeface="Lohit Devanagari" pitchFamily="2"/>
                </a:rPr>
                <a:t>E. Pariat, S.K. Antiochos, C.R. DeVore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360" y="2931839"/>
            <a:ext cx="5029200" cy="33832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5276" y="1013255"/>
            <a:ext cx="4322635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Solar jets can eject a million tons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matter at a speed of a million miles per hour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(~45,000 km/s) in just a few minutes.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880" y="6370560"/>
            <a:ext cx="4694916" cy="118220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Above is an example of a “blowout” jet, from 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northern polar coronal hole on 2010 October 2.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The images are from SDO's AIA in 304 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Å.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From: The Cool Component and the Dichotomy, Lateral Expansion, and Axial Rotation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of Solar X-Ray Jets, R.L. Moore,</a:t>
            </a:r>
            <a:r>
              <a:rPr lang="en-US" sz="1000" b="0" i="1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et al.,</a:t>
            </a:r>
            <a:r>
              <a:rPr lang="en-US" sz="1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 </a:t>
            </a:r>
            <a:r>
              <a:rPr lang="en-US" sz="1000" b="1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ApJ</a:t>
            </a:r>
            <a:r>
              <a:rPr lang="en-US" sz="1000" b="1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, </a:t>
            </a:r>
            <a:r>
              <a:rPr lang="en-US" sz="10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768:134 2013 June 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8085AC6-60AA-4B66-9789-0434D1DD4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" y="14833"/>
            <a:ext cx="447977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D28E6C-391F-48C2-A9D8-F60F2CCCD990}"/>
              </a:ext>
            </a:extLst>
          </p:cNvPr>
          <p:cNvSpPr txBox="1"/>
          <p:nvPr/>
        </p:nvSpPr>
        <p:spPr>
          <a:xfrm>
            <a:off x="476526" y="6981353"/>
            <a:ext cx="916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From </a:t>
            </a:r>
            <a:r>
              <a:rPr lang="en-US" sz="16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https://solarsystem.nasa.gov/news/307/galileos-observations-of-the-moon-jupiter-venus-and-the-sun</a:t>
            </a:r>
            <a:endParaRPr lang="en-US" sz="1600" dirty="0">
              <a:solidFill>
                <a:srgbClr val="FFFF00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Credit: University of Michigan Special Collections Library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AB29F-044B-48B8-9A26-0D52611DDF9B}"/>
              </a:ext>
            </a:extLst>
          </p:cNvPr>
          <p:cNvSpPr txBox="1"/>
          <p:nvPr/>
        </p:nvSpPr>
        <p:spPr>
          <a:xfrm>
            <a:off x="286552" y="6396020"/>
            <a:ext cx="406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Shown is a draft of a letter to the Doge of Venice, Leonardo Donato, August, 1609</a:t>
            </a:r>
          </a:p>
        </p:txBody>
      </p:sp>
      <p:pic>
        <p:nvPicPr>
          <p:cNvPr id="6" name="Picture 5" descr="A picture containing tool&#10;&#10;Description automatically generated">
            <a:extLst>
              <a:ext uri="{FF2B5EF4-FFF2-40B4-BE49-F238E27FC236}">
                <a16:creationId xmlns:a16="http://schemas.microsoft.com/office/drawing/2014/main" id="{73DD9688-BB74-4E0A-BA83-E0A2D79B8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82" y="486337"/>
            <a:ext cx="5394960" cy="3777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57620D-7227-4D92-99D8-98129C3FCD49}"/>
              </a:ext>
            </a:extLst>
          </p:cNvPr>
          <p:cNvSpPr txBox="1"/>
          <p:nvPr/>
        </p:nvSpPr>
        <p:spPr>
          <a:xfrm>
            <a:off x="4500554" y="4529134"/>
            <a:ext cx="5669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Galileo’s Telescope, c. 1609.  Tube is wood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covered with red leather, 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plano-convex </a:t>
            </a:r>
          </a:p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</a:rPr>
              <a:t>objective, diameter 37 mm, focal length </a:t>
            </a:r>
          </a:p>
          <a:p>
            <a:pPr algn="ctr"/>
            <a:r>
              <a:rPr lang="en-US" sz="2400" b="0" i="0" dirty="0">
                <a:solidFill>
                  <a:schemeClr val="bg1"/>
                </a:solidFill>
                <a:effectLst/>
              </a:rPr>
              <a:t>980 mm, magnification 21, field-of-view 15’.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Thanks to the Museo Galileo for permission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to use the image.</a:t>
            </a:r>
          </a:p>
        </p:txBody>
      </p:sp>
    </p:spTree>
    <p:extLst>
      <p:ext uri="{BB962C8B-B14F-4D97-AF65-F5344CB8AC3E}">
        <p14:creationId xmlns:p14="http://schemas.microsoft.com/office/powerpoint/2010/main" val="2327778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40963" y="1005840"/>
            <a:ext cx="51480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727" t="10855" r="12615" b="6325"/>
          <a:stretch>
            <a:fillRect/>
          </a:stretch>
        </p:blipFill>
        <p:spPr>
          <a:xfrm>
            <a:off x="5269463" y="3190898"/>
            <a:ext cx="4526154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089047" y="1436759"/>
            <a:ext cx="2886986" cy="1205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This jet has a component with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speeds &gt; 200 km/s (1 min). 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In 304 </a:t>
            </a: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Liberation Sans" pitchFamily="34"/>
                <a:cs typeface="Liberation Sans" pitchFamily="34"/>
              </a:rPr>
              <a:t>Å, speeds are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Liberation Sans" pitchFamily="34"/>
                <a:cs typeface="Liberation Sans" pitchFamily="34"/>
              </a:rPr>
              <a:t>~ 80 km/s (4 min.)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072" y="5798520"/>
            <a:ext cx="4697931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Coronal Mass Ejections have typical speeds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of about 300 km/s, but can range from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100 - 3000 km/s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265" y="182880"/>
            <a:ext cx="3962921" cy="64808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Jets in Coronal Holes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5845" y="136080"/>
            <a:ext cx="2885760" cy="742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831" y="1269360"/>
            <a:ext cx="5023789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Our Sun is a single star with a system of planets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5591" y="2026439"/>
            <a:ext cx="6586268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The Sun is a stable star, happily converting hydrogen to helium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5533" y="2783520"/>
            <a:ext cx="7246384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The Sun will remain on the Main Sequence of ~ 4.5 billion years more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9566" y="3540600"/>
            <a:ext cx="8458319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The Sun is an active star, which produces spots, flares, and coronal mass ejections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072" y="7023600"/>
            <a:ext cx="8131306" cy="57844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Will the Sun end its life with a bang or a whimper?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5661" y="4297680"/>
            <a:ext cx="3506129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Jets of all sizes occur on the Sun.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4977" y="5054759"/>
            <a:ext cx="7327497" cy="4043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The mechanism for producing the jets seems to be similar at all scales.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673" y="5821920"/>
            <a:ext cx="9318105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Because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chromospheric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jets can trigger flares and CMEs, which can affect Earth, it is important to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understand all jets.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Backup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744" y="225360"/>
            <a:ext cx="7345963" cy="64808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Jet Formation (Cartoon) Solar X-ray Jets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120" y="1154520"/>
            <a:ext cx="9966960" cy="44074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7643" y="5635440"/>
            <a:ext cx="9162165" cy="1949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The commonly accepted mechanism for jet formation: Black lines represent magnetic field, with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arrows indicating polarity; the yellow curve is the solar limb; the thick red curve in a represents a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plasma current sheet; the red cross in b shows the location of field reconnection. a, Initial state.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b, Jet formation: flux emergence purportedly forces reconnection at the current sheet (red cross),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resulting in new closed-loop field (red loop), and new connections to the open coronal field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(thin red line), along which the X-ray jet (purple) flows. According to this model, the new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reconnection loops appear as the JBP.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240" y="2239560"/>
            <a:ext cx="10021680" cy="2953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536" y="5747040"/>
            <a:ext cx="9472378" cy="168362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Representation of the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minifilament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-eruption process that drives the formation of solar X-ray jets,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as inferred from our observations. Black lines represent magnetic field, with arrows indicating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polarities; red curves are newly reconnected field lines; blue features are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minifilament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material;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yellow curve is the solar limb (the apparent edge of the Sun). From the initial state (a), the jet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forms as the </a:t>
            </a:r>
            <a:r>
              <a:rPr lang="en-US" sz="1800" b="0" i="0" u="none" strike="noStrike" kern="1200" cap="none" dirty="0" err="1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minifilament</a:t>
            </a: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erupts (b, c), with reconnection locations indicated by red crosses (b, c).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The JBP (bold red arc) forms at the location of filament lift-off (b, c). See Methods for more details.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5744" y="550080"/>
            <a:ext cx="7345963" cy="1205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Jet Formation (Cartoon) Solar X-ray Jets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3200" b="0" i="0" u="none" strike="noStrike" kern="1200" cap="none" dirty="0">
                <a:ln>
                  <a:noFill/>
                </a:ln>
                <a:solidFill>
                  <a:schemeClr val="bg1"/>
                </a:solidFill>
                <a:latin typeface="Bitstream Vera Sans" pitchFamily="34"/>
                <a:ea typeface="Bitstream Vera Sans" pitchFamily="2"/>
                <a:cs typeface="Lohit Devanagari" pitchFamily="2"/>
              </a:rPr>
              <a:t>(Revised)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9369"/>
            <a:ext cx="10058400" cy="752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99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CD5E06-A217-444B-97D5-8775E1C7DA5B}"/>
              </a:ext>
            </a:extLst>
          </p:cNvPr>
          <p:cNvSpPr txBox="1"/>
          <p:nvPr/>
        </p:nvSpPr>
        <p:spPr>
          <a:xfrm>
            <a:off x="1024357" y="6943736"/>
            <a:ext cx="8028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https://catalogue.museogalileo.it/multimedia/Helioscope.html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EB852-4B4F-4940-B0DA-CF1189DB5015}"/>
              </a:ext>
            </a:extLst>
          </p:cNvPr>
          <p:cNvSpPr txBox="1"/>
          <p:nvPr/>
        </p:nvSpPr>
        <p:spPr>
          <a:xfrm>
            <a:off x="1448608" y="6500821"/>
            <a:ext cx="718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https://catalogue.museogalileo.it/gallery/Sunspots.html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C41A92C6-0EA6-42EF-B561-42ECE81E8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40" y="899922"/>
            <a:ext cx="3200400" cy="5075211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3CE4F43-4F81-46EA-8A2D-45E2F537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" r="1180" b="4540"/>
          <a:stretch/>
        </p:blipFill>
        <p:spPr>
          <a:xfrm>
            <a:off x="247604" y="1485899"/>
            <a:ext cx="6126480" cy="335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5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A33AC9-609C-4F94-90DF-3DCF26033A42}"/>
              </a:ext>
            </a:extLst>
          </p:cNvPr>
          <p:cNvSpPr txBox="1">
            <a:spLocks/>
          </p:cNvSpPr>
          <p:nvPr/>
        </p:nvSpPr>
        <p:spPr>
          <a:xfrm>
            <a:off x="503640" y="3149639"/>
            <a:ext cx="906876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Female Pioneers of Astronomy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Beginning Approximately 1850</a:t>
            </a:r>
          </a:p>
        </p:txBody>
      </p:sp>
    </p:spTree>
    <p:extLst>
      <p:ext uri="{BB962C8B-B14F-4D97-AF65-F5344CB8AC3E}">
        <p14:creationId xmlns:p14="http://schemas.microsoft.com/office/powerpoint/2010/main" val="198038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85055" y="1595535"/>
            <a:ext cx="2340000" cy="29635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999" y="301320"/>
            <a:ext cx="9068760" cy="126252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Maria Mitchell: Educating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Future Scientists   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640" y="2704680"/>
            <a:ext cx="9068760" cy="3325679"/>
          </a:xfrm>
        </p:spPr>
        <p:txBody>
          <a:bodyPr/>
          <a:lstStyle/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  <a:p>
            <a:pPr lvl="0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008" y="2155656"/>
            <a:ext cx="5981294" cy="162437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Discovered a comet in 1847 at age 29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First woman elected to the American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tabLst/>
            </a:pPr>
            <a:r>
              <a:rPr lang="en-US" sz="2600" dirty="0"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</a:t>
            </a: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Academy of Arts and Sciences (1848)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632" y="4067664"/>
            <a:ext cx="10385833" cy="354124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First woman elected to the American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tabLst/>
            </a:pPr>
            <a:r>
              <a:rPr lang="en-US" sz="2600" dirty="0"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</a:t>
            </a: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Association for the Advancement of Science(1850)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First professor hired at new Vassar College (1865)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Co-founded the Association for the Advancement of Women (1873)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tabLst/>
            </a:pP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buFont typeface="StarSymbol"/>
              <a:buChar char="●"/>
              <a:tabLst/>
            </a:pPr>
            <a:r>
              <a:rPr lang="en-US" sz="2600" dirty="0"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Led an all-female eclipse expedition from Vassar College to outside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45000"/>
              <a:tabLst/>
            </a:pPr>
            <a:r>
              <a:rPr lang="en-US" sz="2600" dirty="0">
                <a:solidFill>
                  <a:srgbClr val="FFFF00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Denver in 1878</a:t>
            </a:r>
            <a:endParaRPr lang="en-US" sz="2600" b="0" i="0" u="none" strike="noStrike" kern="1200" cap="none" dirty="0">
              <a:ln>
                <a:noFill/>
              </a:ln>
              <a:solidFill>
                <a:srgbClr val="FFFF00"/>
              </a:solidFill>
              <a:latin typeface="Liberation Sans" pitchFamily="18"/>
              <a:ea typeface="Bitstream Vera Sans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3640" y="121320"/>
            <a:ext cx="9068760" cy="126252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FF00"/>
                </a:solidFill>
              </a:rPr>
              <a:t>Maria Mitchell: Her Legacy -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Her Students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endParaRPr lang="en-US">
              <a:solidFill>
                <a:srgbClr val="FFFF00"/>
              </a:solidFill>
              <a:latin typeface="Liberation Serif" pitchFamily="18"/>
            </a:endParaRPr>
          </a:p>
          <a:p>
            <a:pPr lvl="0"/>
            <a:endParaRPr lang="en-US">
              <a:solidFill>
                <a:srgbClr val="FFFF00"/>
              </a:solidFill>
              <a:latin typeface="Liberation Serif" pitchFamily="1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21640" y="4851360"/>
            <a:ext cx="5195631" cy="200807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Antonia Maury -- Became one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Edward Pickering's “computers” who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published in 1897 a catalogue of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stellar spectra -- first observatory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 dirty="0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publication credited to a woman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960" y="1846079"/>
            <a:ext cx="5776560" cy="15533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Mary Watson Whitney  -- Succeeded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M. Mitchell as Chair of Astronomy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Department and Director of Observatory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and Educator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60480" y="1491839"/>
            <a:ext cx="2144880" cy="304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639" y="3535200"/>
            <a:ext cx="2539080" cy="37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975920" y="6926399"/>
            <a:ext cx="429552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Image Credit: Vassar College Special Collections Library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920" y="212760"/>
            <a:ext cx="9214920" cy="132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Edward Pickering and the “Computers”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4400" b="0" i="0" u="none" strike="noStrike" kern="1200" cap="none">
                <a:ln>
                  <a:noFill/>
                </a:ln>
                <a:solidFill>
                  <a:srgbClr val="FFFF00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at Harvard Observatory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94320" y="1975680"/>
            <a:ext cx="5077800" cy="406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1879" y="2368800"/>
            <a:ext cx="3583440" cy="2954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1240" y="5365080"/>
            <a:ext cx="3882600" cy="9381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At Harvard College Observatory,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13 May, 1913</a:t>
            </a:r>
            <a:r>
              <a:rPr lang="en-US" sz="18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Bitstream Vera Sans" pitchFamily="2"/>
                <a:cs typeface="Lohit Devanagari" pitchFamily="2"/>
              </a:rPr>
              <a:t> 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Image Credit: Licenced under Public Domain via Wikipedia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b="0" i="0" u="none" strike="noStrike" kern="1200" cap="none">
                <a:ln>
                  <a:noFill/>
                </a:ln>
                <a:solidFill>
                  <a:srgbClr val="FFFFFF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Commons - http://commons.wikipedia.org)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8760" y="6973200"/>
            <a:ext cx="4295520" cy="2869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erif" pitchFamily="18"/>
                <a:ea typeface="Bitstream Vera Sans" pitchFamily="2"/>
                <a:cs typeface="Lohit Devanagari" pitchFamily="2"/>
              </a:rPr>
              <a:t>Image Credit: Vassar College Special Collections Library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8820" y="6098399"/>
            <a:ext cx="4828799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William Pickering and his “computers” 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Antonia Maury on the far left with back to camera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solidFill>
                  <a:schemeClr val="bg1"/>
                </a:solidFill>
                <a:latin typeface="Liberation Serif" pitchFamily="18"/>
                <a:ea typeface="Bitstream Vera Sans" pitchFamily="2"/>
                <a:cs typeface="Lohit Devanagari" pitchFamily="2"/>
              </a:rPr>
              <a:t>Annie Cannon on far right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2156</Words>
  <Application>Microsoft Office PowerPoint</Application>
  <PresentationFormat>Custom</PresentationFormat>
  <Paragraphs>337</Paragraphs>
  <Slides>46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Bitstream Vera Sans</vt:lpstr>
      <vt:lpstr>Bitstream Vera Serif</vt:lpstr>
      <vt:lpstr>Calibri</vt:lpstr>
      <vt:lpstr>Liberation Sans</vt:lpstr>
      <vt:lpstr>Liberation Serif</vt:lpstr>
      <vt:lpstr>StarSymbol</vt:lpstr>
      <vt:lpstr>Default</vt:lpstr>
      <vt:lpstr>Using Solar Observations as a Guide, How Have the Data and the Analysis Changed in ~600 Years?</vt:lpstr>
      <vt:lpstr>PowerPoint Presentation</vt:lpstr>
      <vt:lpstr>Galileo Observations c. 1609</vt:lpstr>
      <vt:lpstr>PowerPoint Presentation</vt:lpstr>
      <vt:lpstr>PowerPoint Presentation</vt:lpstr>
      <vt:lpstr>PowerPoint Presentation</vt:lpstr>
      <vt:lpstr>Maria Mitchell: Educating Future Scientists   </vt:lpstr>
      <vt:lpstr>Maria Mitchell: Her Legacy -  Her Students</vt:lpstr>
      <vt:lpstr>PowerPoint Presentation</vt:lpstr>
      <vt:lpstr>PowerPoint Presentation</vt:lpstr>
      <vt:lpstr>PowerPoint Presentation</vt:lpstr>
      <vt:lpstr>The Sun vs. a Couple of Stars </vt:lpstr>
      <vt:lpstr>What is a Star?</vt:lpstr>
      <vt:lpstr>PowerPoint Presentation</vt:lpstr>
      <vt:lpstr>PowerPoint Presentation</vt:lpstr>
      <vt:lpstr>Hertzsprung-Russell Diagram</vt:lpstr>
      <vt:lpstr>PowerPoint Presentation</vt:lpstr>
      <vt:lpstr>PowerPoint Presentation</vt:lpstr>
      <vt:lpstr>The Sun: Surface Features - Sunspots</vt:lpstr>
      <vt:lpstr>The Sun’s Magnetic Fields</vt:lpstr>
      <vt:lpstr>PowerPoint Presentation</vt:lpstr>
      <vt:lpstr>The Sun: Sunspot Cycle Discovery</vt:lpstr>
      <vt:lpstr>PowerPoint Presentation</vt:lpstr>
      <vt:lpstr>PowerPoint Presentation</vt:lpstr>
      <vt:lpstr>PowerPoint Presentation</vt:lpstr>
      <vt:lpstr>PowerPoint Presentation</vt:lpstr>
      <vt:lpstr>First Contact at Austin Peay State University (APSU)</vt:lpstr>
      <vt:lpstr>Totality at APSU</vt:lpstr>
      <vt:lpstr>Totality at Hopkinsville, KY</vt:lpstr>
      <vt:lpstr>PowerPoint Presentation</vt:lpstr>
      <vt:lpstr>PowerPoint Presentation</vt:lpstr>
      <vt:lpstr>Solar Flares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Sun: A Star to Study in Our Backyard</dc:title>
  <dc:creator>Adams, Mitzi L. (MSFC-ST13)</dc:creator>
  <cp:lastModifiedBy>Adams, Mitzi L. (MSFC-ST13)</cp:lastModifiedBy>
  <cp:revision>100</cp:revision>
  <dcterms:created xsi:type="dcterms:W3CDTF">2017-10-09T09:59:08Z</dcterms:created>
  <dcterms:modified xsi:type="dcterms:W3CDTF">2022-03-03T22:44:53Z</dcterms:modified>
</cp:coreProperties>
</file>